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6" r:id="rId3"/>
    <p:sldId id="257" r:id="rId4"/>
    <p:sldId id="258" r:id="rId5"/>
    <p:sldId id="25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Wasted appointments between 1st - 31st January 2023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D7D-439E-AA45-EDB24B2B9A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D7D-439E-AA45-EDB24B2B9A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D7D-439E-AA45-EDB24B2B9A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85B-4A5E-A57D-F5A0DA0320F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General Practitioners </c:v>
                </c:pt>
                <c:pt idx="1">
                  <c:v>Practice Nurses</c:v>
                </c:pt>
                <c:pt idx="2">
                  <c:v>Healthcare Assistants</c:v>
                </c:pt>
                <c:pt idx="3">
                  <c:v>Other Practitioners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  <c:pt idx="1">
                  <c:v>47</c:v>
                </c:pt>
                <c:pt idx="2">
                  <c:v>75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A-4381-8EED-422E7C8EE13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870874343832019"/>
          <c:y val="0.42592519685039371"/>
          <c:w val="0.17608292322834648"/>
          <c:h val="0.3071402741324001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10.6</c:v>
                </c:pt>
                <c:pt idx="1">
                  <c:v>7.7</c:v>
                </c:pt>
                <c:pt idx="2">
                  <c:v>7.8</c:v>
                </c:pt>
                <c:pt idx="3">
                  <c:v>14.75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8-4AC7-86E6-A6C02950ED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0-0268-4AC7-86E6-A6C02950ED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0268-4AC7-86E6-A6C02950ED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0268-4AC7-86E6-A6C02950ED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25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3-0268-4AC7-86E6-A6C02950ED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88765199"/>
        <c:axId val="688758959"/>
      </c:barChart>
      <c:catAx>
        <c:axId val="688765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58959"/>
        <c:crosses val="autoZero"/>
        <c:auto val="1"/>
        <c:lblAlgn val="ctr"/>
        <c:lblOffset val="100"/>
        <c:noMultiLvlLbl val="0"/>
      </c:catAx>
      <c:valAx>
        <c:axId val="68875895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6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Wasted appointments between 1</a:t>
            </a:r>
            <a:r>
              <a:rPr lang="en-GB" baseline="30000" dirty="0"/>
              <a:t>st</a:t>
            </a:r>
            <a:r>
              <a:rPr lang="en-GB" baseline="0" dirty="0"/>
              <a:t> </a:t>
            </a:r>
            <a:r>
              <a:rPr lang="en-GB" dirty="0"/>
              <a:t>– 30</a:t>
            </a:r>
            <a:r>
              <a:rPr lang="en-GB" baseline="30000" dirty="0"/>
              <a:t>th</a:t>
            </a:r>
            <a:r>
              <a:rPr lang="en-GB" dirty="0"/>
              <a:t> June 2023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Wasted appointments between 1st - 31st December 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E84-49E5-87D7-C720CD955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E84-49E5-87D7-C720CD955D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E84-49E5-87D7-C720CD955D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19E-40E9-B58F-B551B647EA6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General Practitioners </c:v>
                </c:pt>
                <c:pt idx="1">
                  <c:v>Practice Nurses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53</c:v>
                </c:pt>
                <c:pt idx="1">
                  <c:v>28</c:v>
                </c:pt>
                <c:pt idx="2">
                  <c:v>90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A-4381-8EED-422E7C8EE13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120874343832036"/>
          <c:y val="0.42592519685039371"/>
          <c:w val="0.16983292322834648"/>
          <c:h val="0.2256587926509186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11.8</c:v>
                </c:pt>
                <c:pt idx="1">
                  <c:v>9.1</c:v>
                </c:pt>
                <c:pt idx="2">
                  <c:v>16</c:v>
                </c:pt>
                <c:pt idx="3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8-4AC7-86E6-A6C02950ED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0-0268-4AC7-86E6-A6C02950ED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0268-4AC7-86E6-A6C02950ED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0268-4AC7-86E6-A6C02950ED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25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3-0268-4AC7-86E6-A6C02950ED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88765199"/>
        <c:axId val="688758959"/>
      </c:barChart>
      <c:catAx>
        <c:axId val="688765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58959"/>
        <c:crosses val="autoZero"/>
        <c:auto val="1"/>
        <c:lblAlgn val="ctr"/>
        <c:lblOffset val="100"/>
        <c:noMultiLvlLbl val="0"/>
      </c:catAx>
      <c:valAx>
        <c:axId val="68875895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6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Wasted appointments between 1</a:t>
            </a:r>
            <a:r>
              <a:rPr lang="en-GB" baseline="30000" dirty="0"/>
              <a:t>st</a:t>
            </a:r>
            <a:r>
              <a:rPr lang="en-GB" baseline="0" dirty="0"/>
              <a:t> </a:t>
            </a:r>
            <a:r>
              <a:rPr lang="en-GB" dirty="0"/>
              <a:t>– 31</a:t>
            </a:r>
            <a:r>
              <a:rPr lang="en-GB" baseline="30000" dirty="0"/>
              <a:t>st</a:t>
            </a:r>
            <a:r>
              <a:rPr lang="en-GB" dirty="0"/>
              <a:t> July 2023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Wasted appointments between 1st - 31st December 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E84-49E5-87D7-C720CD955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E84-49E5-87D7-C720CD955D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E84-49E5-87D7-C720CD955D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19E-40E9-B58F-B551B647EA6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General Practitioners </c:v>
                </c:pt>
                <c:pt idx="1">
                  <c:v>Practice Nurses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38</c:v>
                </c:pt>
                <c:pt idx="1">
                  <c:v>29</c:v>
                </c:pt>
                <c:pt idx="2">
                  <c:v>86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A-4381-8EED-422E7C8EE13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350041010498693"/>
          <c:y val="0.42592519685039371"/>
          <c:w val="0.18962458989501313"/>
          <c:h val="0.2552884222805482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10.5</c:v>
                </c:pt>
                <c:pt idx="1">
                  <c:v>7.5</c:v>
                </c:pt>
                <c:pt idx="2">
                  <c:v>15.5</c:v>
                </c:pt>
                <c:pt idx="3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8-4AC7-86E6-A6C02950ED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0-0268-4AC7-86E6-A6C02950ED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0268-4AC7-86E6-A6C02950ED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0268-4AC7-86E6-A6C02950ED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25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3-0268-4AC7-86E6-A6C02950ED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88765199"/>
        <c:axId val="688758959"/>
      </c:barChart>
      <c:catAx>
        <c:axId val="688765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58959"/>
        <c:crosses val="autoZero"/>
        <c:auto val="1"/>
        <c:lblAlgn val="ctr"/>
        <c:lblOffset val="100"/>
        <c:noMultiLvlLbl val="0"/>
      </c:catAx>
      <c:valAx>
        <c:axId val="68875895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6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Wasted appointments between 1</a:t>
            </a:r>
            <a:r>
              <a:rPr lang="en-GB" baseline="30000" dirty="0"/>
              <a:t>st</a:t>
            </a:r>
            <a:r>
              <a:rPr lang="en-GB" baseline="0" dirty="0"/>
              <a:t> </a:t>
            </a:r>
            <a:r>
              <a:rPr lang="en-GB" dirty="0"/>
              <a:t>– 31</a:t>
            </a:r>
            <a:r>
              <a:rPr lang="en-GB" baseline="30000" dirty="0"/>
              <a:t>st</a:t>
            </a:r>
            <a:r>
              <a:rPr lang="en-GB" dirty="0"/>
              <a:t> August 2023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Wasted appointments between 1st - 31st December 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E84-49E5-87D7-C720CD955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E84-49E5-87D7-C720CD955D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E84-49E5-87D7-C720CD955D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19E-40E9-B58F-B551B647EA6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General Practitioners </c:v>
                </c:pt>
                <c:pt idx="1">
                  <c:v>Practice Nurses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49</c:v>
                </c:pt>
                <c:pt idx="1">
                  <c:v>18</c:v>
                </c:pt>
                <c:pt idx="2">
                  <c:v>89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A-4381-8EED-422E7C8EE13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41254101049869"/>
          <c:y val="0.42592519685039371"/>
          <c:w val="0.19066625656167979"/>
          <c:h val="0.2719550889472149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11.3</c:v>
                </c:pt>
                <c:pt idx="1">
                  <c:v>5.5</c:v>
                </c:pt>
                <c:pt idx="2">
                  <c:v>13.7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8-4AC7-86E6-A6C02950ED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0-0268-4AC7-86E6-A6C02950ED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0268-4AC7-86E6-A6C02950ED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0268-4AC7-86E6-A6C02950ED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25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3-0268-4AC7-86E6-A6C02950ED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88765199"/>
        <c:axId val="688758959"/>
      </c:barChart>
      <c:catAx>
        <c:axId val="688765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58959"/>
        <c:crosses val="autoZero"/>
        <c:auto val="1"/>
        <c:lblAlgn val="ctr"/>
        <c:lblOffset val="100"/>
        <c:noMultiLvlLbl val="0"/>
      </c:catAx>
      <c:valAx>
        <c:axId val="68875895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6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Wasted appointments between 1</a:t>
            </a:r>
            <a:r>
              <a:rPr lang="en-GB" baseline="30000" dirty="0"/>
              <a:t>st</a:t>
            </a:r>
            <a:r>
              <a:rPr lang="en-GB" baseline="0" dirty="0"/>
              <a:t> </a:t>
            </a:r>
            <a:r>
              <a:rPr lang="en-GB" dirty="0"/>
              <a:t>– 30</a:t>
            </a:r>
            <a:r>
              <a:rPr lang="en-GB" baseline="30000" dirty="0"/>
              <a:t>th</a:t>
            </a:r>
            <a:r>
              <a:rPr lang="en-GB" dirty="0"/>
              <a:t> September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Wasted appointments between 1st - 31st December 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E84-49E5-87D7-C720CD955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E84-49E5-87D7-C720CD955D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E84-49E5-87D7-C720CD955D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19E-40E9-B58F-B551B647EA6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General Practitioners </c:v>
                </c:pt>
                <c:pt idx="1">
                  <c:v>Practice Nurses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101</c:v>
                </c:pt>
                <c:pt idx="1">
                  <c:v>18</c:v>
                </c:pt>
                <c:pt idx="2">
                  <c:v>96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A-4381-8EED-422E7C8EE13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225041010498686"/>
          <c:y val="0.42592519685039371"/>
          <c:w val="0.17295792322834647"/>
          <c:h val="0.2738069407990667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15.9</c:v>
                </c:pt>
                <c:pt idx="1">
                  <c:v>5.5</c:v>
                </c:pt>
                <c:pt idx="2">
                  <c:v>13.3</c:v>
                </c:pt>
                <c:pt idx="3">
                  <c:v>22.25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8-4AC7-86E6-A6C02950ED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0-0268-4AC7-86E6-A6C02950ED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0268-4AC7-86E6-A6C02950ED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0268-4AC7-86E6-A6C02950ED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25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3-0268-4AC7-86E6-A6C02950ED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88765199"/>
        <c:axId val="688758959"/>
      </c:barChart>
      <c:catAx>
        <c:axId val="688765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58959"/>
        <c:crosses val="autoZero"/>
        <c:auto val="1"/>
        <c:lblAlgn val="ctr"/>
        <c:lblOffset val="100"/>
        <c:noMultiLvlLbl val="0"/>
      </c:catAx>
      <c:valAx>
        <c:axId val="68875895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6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Wasted appointments between 1st – 31</a:t>
            </a:r>
            <a:r>
              <a:rPr lang="en-GB" baseline="30000" dirty="0"/>
              <a:t>st</a:t>
            </a:r>
            <a:r>
              <a:rPr lang="en-GB" dirty="0"/>
              <a:t> October</a:t>
            </a:r>
            <a:r>
              <a:rPr lang="en-GB" baseline="0" dirty="0"/>
              <a:t> </a:t>
            </a:r>
            <a:r>
              <a:rPr lang="en-GB" dirty="0"/>
              <a:t>2023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Wasted appointments between 1st - 31st December 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E84-49E5-87D7-C720CD955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E84-49E5-87D7-C720CD955D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E84-49E5-87D7-C720CD955D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19E-40E9-B58F-B551B647EA6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General Practitioners </c:v>
                </c:pt>
                <c:pt idx="1">
                  <c:v>Practice Nurses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90</c:v>
                </c:pt>
                <c:pt idx="1">
                  <c:v>40</c:v>
                </c:pt>
                <c:pt idx="2">
                  <c:v>139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A-4381-8EED-422E7C8EE13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475041010498688"/>
          <c:y val="0.42592519685039371"/>
          <c:w val="0.19066625656167979"/>
          <c:h val="0.2756587926509185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Practitoners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5.6</c:v>
                </c:pt>
                <c:pt idx="1">
                  <c:v>13.4</c:v>
                </c:pt>
                <c:pt idx="2">
                  <c:v>14.25</c:v>
                </c:pt>
                <c:pt idx="3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8-4AC7-86E6-A6C02950ED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Practitoners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0-0268-4AC7-86E6-A6C02950ED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Practitoners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0268-4AC7-86E6-A6C02950ED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Practitoners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0268-4AC7-86E6-A6C02950ED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25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Practitoners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3-0268-4AC7-86E6-A6C02950ED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88765199"/>
        <c:axId val="688758959"/>
      </c:barChart>
      <c:catAx>
        <c:axId val="688765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58959"/>
        <c:crosses val="autoZero"/>
        <c:auto val="1"/>
        <c:lblAlgn val="ctr"/>
        <c:lblOffset val="100"/>
        <c:noMultiLvlLbl val="0"/>
      </c:catAx>
      <c:valAx>
        <c:axId val="68875895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6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</c:v>
                </c:pt>
                <c:pt idx="1">
                  <c:v>10</c:v>
                </c:pt>
                <c:pt idx="2">
                  <c:v>20.25</c:v>
                </c:pt>
                <c:pt idx="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8-4AC7-86E6-A6C02950ED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0-0268-4AC7-86E6-A6C02950ED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0268-4AC7-86E6-A6C02950ED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0268-4AC7-86E6-A6C02950ED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25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3-0268-4AC7-86E6-A6C02950ED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88765199"/>
        <c:axId val="688758959"/>
      </c:barChart>
      <c:catAx>
        <c:axId val="688765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58959"/>
        <c:crosses val="autoZero"/>
        <c:auto val="1"/>
        <c:lblAlgn val="ctr"/>
        <c:lblOffset val="100"/>
        <c:noMultiLvlLbl val="0"/>
      </c:catAx>
      <c:valAx>
        <c:axId val="68875895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6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Wasted appointments between 1st – 30</a:t>
            </a:r>
            <a:r>
              <a:rPr lang="en-GB" baseline="30000" dirty="0"/>
              <a:t>th</a:t>
            </a:r>
            <a:r>
              <a:rPr lang="en-GB" dirty="0"/>
              <a:t> November 2023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Wasted appointments between 1st - 31st December 2022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9CF-445D-9314-604E4073F4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9CF-445D-9314-604E4073F4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9CF-445D-9314-604E4073F46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9CF-445D-9314-604E4073F46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General Practitioners </c:v>
                </c:pt>
                <c:pt idx="1">
                  <c:v>Practice Nurses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31</c:v>
                </c:pt>
                <c:pt idx="2">
                  <c:v>130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CF-445D-9314-604E4073F46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058374343832023"/>
          <c:y val="0.42036964129483817"/>
          <c:w val="0.21566625656167979"/>
          <c:h val="0.314547681539807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12.75</c:v>
                </c:pt>
                <c:pt idx="1">
                  <c:v>6.8</c:v>
                </c:pt>
                <c:pt idx="2">
                  <c:v>19.899999999999999</c:v>
                </c:pt>
                <c:pt idx="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8-4AC7-86E6-A6C02950ED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0-0268-4AC7-86E6-A6C02950ED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0268-4AC7-86E6-A6C02950ED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0268-4AC7-86E6-A6C02950ED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25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3-0268-4AC7-86E6-A6C02950ED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88765199"/>
        <c:axId val="688758959"/>
      </c:barChart>
      <c:catAx>
        <c:axId val="688765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58959"/>
        <c:crosses val="autoZero"/>
        <c:auto val="1"/>
        <c:lblAlgn val="ctr"/>
        <c:lblOffset val="100"/>
        <c:noMultiLvlLbl val="0"/>
      </c:catAx>
      <c:valAx>
        <c:axId val="68875895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6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Wasted appointments between 1st – 31st December 2023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Wasted appointments between 1st - 31st December 2022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241-469E-82DD-29DDD939CC8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241-469E-82DD-29DDD939CC8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241-469E-82DD-29DDD939CC8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241-469E-82DD-29DDD939CC8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General Practitioners </c:v>
                </c:pt>
                <c:pt idx="1">
                  <c:v>Practice Nurses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74</c:v>
                </c:pt>
                <c:pt idx="1">
                  <c:v>30</c:v>
                </c:pt>
                <c:pt idx="2">
                  <c:v>116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41-469E-82DD-29DDD939CC8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058374343832023"/>
          <c:y val="0.42036964129483817"/>
          <c:w val="0.21566625656167979"/>
          <c:h val="0.314547681539807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8.4</c:v>
                </c:pt>
                <c:pt idx="2">
                  <c:v>20.6</c:v>
                </c:pt>
                <c:pt idx="3">
                  <c:v>22.75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8-4AC7-86E6-A6C02950ED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0-0268-4AC7-86E6-A6C02950ED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0268-4AC7-86E6-A6C02950ED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0268-4AC7-86E6-A6C02950ED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25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3-0268-4AC7-86E6-A6C02950ED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88765199"/>
        <c:axId val="688758959"/>
      </c:barChart>
      <c:catAx>
        <c:axId val="688765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58959"/>
        <c:crosses val="autoZero"/>
        <c:auto val="1"/>
        <c:lblAlgn val="ctr"/>
        <c:lblOffset val="100"/>
        <c:noMultiLvlLbl val="0"/>
      </c:catAx>
      <c:valAx>
        <c:axId val="68875895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6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Wasted appointments between 1st – 28</a:t>
            </a:r>
            <a:r>
              <a:rPr lang="en-GB" baseline="30000" dirty="0"/>
              <a:t>th</a:t>
            </a:r>
            <a:r>
              <a:rPr lang="en-GB" dirty="0"/>
              <a:t> February 2023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Wasted appointments between 1st - 31st December 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E84-49E5-87D7-C720CD955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E84-49E5-87D7-C720CD955D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E84-49E5-87D7-C720CD955D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C65-4926-BDF2-CF84E522AB8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General Practitioners </c:v>
                </c:pt>
                <c:pt idx="1">
                  <c:v>Practice Nurses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</c:v>
                </c:pt>
                <c:pt idx="1">
                  <c:v>61</c:v>
                </c:pt>
                <c:pt idx="2">
                  <c:v>82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A-4381-8EED-422E7C8EE13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329207677165358"/>
          <c:y val="0.42592519685039371"/>
          <c:w val="0.17712458989501312"/>
          <c:h val="0.2830662000583260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16.3</c:v>
                </c:pt>
                <c:pt idx="2">
                  <c:v>16.399999999999999</c:v>
                </c:pt>
                <c:pt idx="3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8-4AC7-86E6-A6C02950ED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0-0268-4AC7-86E6-A6C02950ED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0268-4AC7-86E6-A6C02950ED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0268-4AC7-86E6-A6C02950ED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25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3-0268-4AC7-86E6-A6C02950ED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88765199"/>
        <c:axId val="688758959"/>
      </c:barChart>
      <c:catAx>
        <c:axId val="688765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58959"/>
        <c:crosses val="autoZero"/>
        <c:auto val="1"/>
        <c:lblAlgn val="ctr"/>
        <c:lblOffset val="100"/>
        <c:noMultiLvlLbl val="0"/>
      </c:catAx>
      <c:valAx>
        <c:axId val="68875895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6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Wasted appointments between 1st – 31</a:t>
            </a:r>
            <a:r>
              <a:rPr lang="en-GB" baseline="30000" dirty="0"/>
              <a:t>st</a:t>
            </a:r>
            <a:r>
              <a:rPr lang="en-GB" dirty="0"/>
              <a:t> March 2023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Wasted appointments between 1st - 31st December 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E84-49E5-87D7-C720CD955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E84-49E5-87D7-C720CD955D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E84-49E5-87D7-C720CD955D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19E-40E9-B58F-B551B647EA6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General Practitioners </c:v>
                </c:pt>
                <c:pt idx="1">
                  <c:v>Practice Nurses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  <c:pt idx="1">
                  <c:v>42</c:v>
                </c:pt>
                <c:pt idx="2">
                  <c:v>73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A-4381-8EED-422E7C8EE13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308374343832041"/>
          <c:y val="0.42592519685039371"/>
          <c:w val="0.20004125656167979"/>
          <c:h val="0.2793624963546223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6.2</c:v>
                </c:pt>
                <c:pt idx="1">
                  <c:v>10.8</c:v>
                </c:pt>
                <c:pt idx="2">
                  <c:v>13.5</c:v>
                </c:pt>
                <c:pt idx="3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8-4AC7-86E6-A6C02950ED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0-0268-4AC7-86E6-A6C02950ED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0268-4AC7-86E6-A6C02950ED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0268-4AC7-86E6-A6C02950ED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25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3-0268-4AC7-86E6-A6C02950ED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88765199"/>
        <c:axId val="688758959"/>
      </c:barChart>
      <c:catAx>
        <c:axId val="688765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58959"/>
        <c:crosses val="autoZero"/>
        <c:auto val="1"/>
        <c:lblAlgn val="ctr"/>
        <c:lblOffset val="100"/>
        <c:noMultiLvlLbl val="0"/>
      </c:catAx>
      <c:valAx>
        <c:axId val="68875895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6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Wasted appointments between 1</a:t>
            </a:r>
            <a:r>
              <a:rPr lang="en-GB" baseline="30000" dirty="0"/>
              <a:t>st</a:t>
            </a:r>
            <a:r>
              <a:rPr lang="en-GB" baseline="0" dirty="0"/>
              <a:t> </a:t>
            </a:r>
            <a:r>
              <a:rPr lang="en-GB" dirty="0"/>
              <a:t>– 30</a:t>
            </a:r>
            <a:r>
              <a:rPr lang="en-GB" baseline="30000" dirty="0"/>
              <a:t>th</a:t>
            </a:r>
            <a:r>
              <a:rPr lang="en-GB" dirty="0"/>
              <a:t> April</a:t>
            </a:r>
            <a:r>
              <a:rPr lang="en-GB" baseline="0" dirty="0"/>
              <a:t> </a:t>
            </a:r>
            <a:r>
              <a:rPr lang="en-GB" dirty="0"/>
              <a:t>2023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Wasted appointments between 1st - 31st December 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E84-49E5-87D7-C720CD955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E84-49E5-87D7-C720CD955D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E84-49E5-87D7-C720CD955D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19E-40E9-B58F-B551B647EA6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General Practitioners </c:v>
                </c:pt>
                <c:pt idx="1">
                  <c:v>Practice Nurses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</c:v>
                </c:pt>
                <c:pt idx="1">
                  <c:v>35</c:v>
                </c:pt>
                <c:pt idx="2">
                  <c:v>45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A-4381-8EED-422E7C8EE13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912541010498693"/>
          <c:y val="0.42592519685039371"/>
          <c:w val="0.17816625656167978"/>
          <c:h val="0.2626958296879556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7.8</c:v>
                </c:pt>
                <c:pt idx="1">
                  <c:v>12.6</c:v>
                </c:pt>
                <c:pt idx="2">
                  <c:v>8.25</c:v>
                </c:pt>
                <c:pt idx="3">
                  <c:v>14.75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8-4AC7-86E6-A6C02950ED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0-0268-4AC7-86E6-A6C02950ED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0268-4AC7-86E6-A6C02950ED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2-0268-4AC7-86E6-A6C02950ED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25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General Practitioners</c:v>
                </c:pt>
                <c:pt idx="1">
                  <c:v>Practice Nurses 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3-0268-4AC7-86E6-A6C02950ED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88765199"/>
        <c:axId val="688758959"/>
      </c:barChart>
      <c:catAx>
        <c:axId val="688765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58959"/>
        <c:crosses val="autoZero"/>
        <c:auto val="1"/>
        <c:lblAlgn val="ctr"/>
        <c:lblOffset val="100"/>
        <c:noMultiLvlLbl val="0"/>
      </c:catAx>
      <c:valAx>
        <c:axId val="688758959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76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Wasted appointments between 1</a:t>
            </a:r>
            <a:r>
              <a:rPr lang="en-GB" baseline="30000" dirty="0"/>
              <a:t>st</a:t>
            </a:r>
            <a:r>
              <a:rPr lang="en-GB" baseline="0" dirty="0"/>
              <a:t> </a:t>
            </a:r>
            <a:r>
              <a:rPr lang="en-GB" dirty="0"/>
              <a:t>– 31</a:t>
            </a:r>
            <a:r>
              <a:rPr lang="en-GB" baseline="30000" dirty="0"/>
              <a:t>st</a:t>
            </a:r>
            <a:r>
              <a:rPr lang="en-GB" baseline="0" dirty="0"/>
              <a:t> May </a:t>
            </a:r>
            <a:r>
              <a:rPr lang="en-GB" dirty="0"/>
              <a:t>2023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Wasted appointments between 1st - 31st December 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E84-49E5-87D7-C720CD955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E84-49E5-87D7-C720CD955D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E84-49E5-87D7-C720CD955D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19E-40E9-B58F-B551B647EA6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General Practitioners </c:v>
                </c:pt>
                <c:pt idx="1">
                  <c:v>Practice Nurses</c:v>
                </c:pt>
                <c:pt idx="2">
                  <c:v>Healthcare Assistants</c:v>
                </c:pt>
                <c:pt idx="3">
                  <c:v>Other clinicians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</c:v>
                </c:pt>
                <c:pt idx="1">
                  <c:v>25</c:v>
                </c:pt>
                <c:pt idx="2">
                  <c:v>46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A-4381-8EED-422E7C8EE13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600041010498699"/>
          <c:y val="0.42592519685039371"/>
          <c:w val="0.16774958989501315"/>
          <c:h val="0.2423254593175853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FEC51-7ECB-FB1C-1EE6-02194584C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E5A78-663C-CB77-EA67-6705584A0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A5499-DA52-6F08-E3EC-67A308ED8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681-7A5D-40A0-BB6A-CE6CE13D8B7D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DA333-FDD4-04E8-FC5D-629554164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42FA5-813B-434E-39A1-11C229154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33E-4584-4AB9-99FB-0A4A675DC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8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749C6-CE47-7DE4-0EEB-CB8FA1263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22C9D-65B4-70BC-52E6-793535E1A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3A9C9-E6CC-3887-B315-D5D5B589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681-7A5D-40A0-BB6A-CE6CE13D8B7D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F1A78-A288-9437-D296-0307F8C0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023F7-9194-F262-FE5A-CC3CC99B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33E-4584-4AB9-99FB-0A4A675DC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98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3D13F9-842C-6F47-6B41-14B413EE76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5952F-52E9-8395-82FF-6E457A35E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5D049-5E70-EDAD-3EE4-3099AFD9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681-7A5D-40A0-BB6A-CE6CE13D8B7D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464F1-CF4C-1E0D-1B71-C4A1ACE97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68F37-9AB5-D413-0A32-BA68E827C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33E-4584-4AB9-99FB-0A4A675DC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54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66092-9388-628E-F7D2-75D13CEFB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8275E-48E3-4464-281F-405EDA54C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0A48F-48A1-C9CF-E9E9-CB237CBCA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681-7A5D-40A0-BB6A-CE6CE13D8B7D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8D691-8E51-FA52-03F9-66545425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114BA-EB62-4AA9-EC5C-73590205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33E-4584-4AB9-99FB-0A4A675DC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36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75D1E-74AF-C96B-2CF6-1D987DEA5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F5C8F-153D-C9CA-3534-78DDDD030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181BF-EED1-9D15-4E01-1989F2B1D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681-7A5D-40A0-BB6A-CE6CE13D8B7D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FD0A3-2FDB-4B28-7AB4-9EDF1C9FA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EE09F-DB27-0581-DED0-605AB6E2D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33E-4584-4AB9-99FB-0A4A675DC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50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78654-169A-18BC-6B13-A7AAEBE03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9D470-0858-7A15-BE4D-9C5761032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94730-F6C0-BEA9-EB4C-E3B035858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7D12D-1D64-2BCB-5F94-A7BC4017C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681-7A5D-40A0-BB6A-CE6CE13D8B7D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A77A0-3761-C72A-82B0-E41F6AC6E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72B70-65F8-DB26-A3E9-D99DDD1A4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33E-4584-4AB9-99FB-0A4A675DC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62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EF3B0-8F4F-8724-2F47-BB03926DF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BF6EB-9256-2C33-A659-4F0040F54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67D55-123B-B189-49E5-E058EE94A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3488DF-6166-8ACF-7A4A-06D77D9887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B1F82-F3F8-4947-1D22-1A0689352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35279-C02F-FD33-4C41-D6BA2CD85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681-7A5D-40A0-BB6A-CE6CE13D8B7D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FE76AD-BDD0-92F9-3412-DED515223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D23025-CD93-92E4-1AF4-E4A0902A6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33E-4584-4AB9-99FB-0A4A675DC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21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E0CE5-EE63-FEF1-E2C4-8617F1695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1B6E61-359C-E405-3D63-80B30C119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681-7A5D-40A0-BB6A-CE6CE13D8B7D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BE701-7C6D-04BE-F6BC-7EBECA53E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290AC-18E5-4AE5-C6A6-6061C3DD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33E-4584-4AB9-99FB-0A4A675DC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00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6AF82-859D-A20B-7339-76BD8C9F5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681-7A5D-40A0-BB6A-CE6CE13D8B7D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EA6AE0-1521-95D9-E349-90E6382A4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706D7-AE19-1113-1632-85E9ED5B2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33E-4584-4AB9-99FB-0A4A675DC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72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94090-E6EE-9EF1-CA99-9E3717FAB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29011-382C-70D5-2DFC-11579A6EC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40704-CA8E-2C64-62F7-3840FCD63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B2EEB-FB4E-3391-8052-6452F9A78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681-7A5D-40A0-BB6A-CE6CE13D8B7D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B9A64-4E75-44D4-5C28-18E724D07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D10E4-909C-459E-4C38-EED1A4AEB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33E-4584-4AB9-99FB-0A4A675DC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01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BB817-97D5-A3E0-C2D3-4058CD014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BCC9CD-C10D-5D87-E59F-F949BEBC0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B09FA-EEA9-C448-323C-59855FB19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F1C1A-7236-A5D7-0E71-9DD205069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B681-7A5D-40A0-BB6A-CE6CE13D8B7D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38F20-9958-E458-6A4A-7242C25DA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5D0B4-8AB4-CC1D-29C0-CA83F61DA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33E-4584-4AB9-99FB-0A4A675DC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33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A509CF-1565-D07F-6164-D00E53627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1B523-96FD-1D8B-8AF4-01FC230E0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41CAC-607B-3493-175D-0607C017A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BB681-7A5D-40A0-BB6A-CE6CE13D8B7D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0F409-59FC-BC23-E755-639173BE4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DB4DD-D9EB-26BA-3248-CE5B0D5EDB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F33E-4584-4AB9-99FB-0A4A675DC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38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94D45CE-37F9-474E-842B-1FF49038C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5361" name="Picture 1">
            <a:extLst>
              <a:ext uri="{FF2B5EF4-FFF2-40B4-BE49-F238E27FC236}">
                <a16:creationId xmlns:a16="http://schemas.microsoft.com/office/drawing/2014/main" id="{9B641F07-53A7-45E1-8B5A-2D160D791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83"/>
          <a:stretch>
            <a:fillRect/>
          </a:stretch>
        </p:blipFill>
        <p:spPr bwMode="auto">
          <a:xfrm>
            <a:off x="4882114" y="121826"/>
            <a:ext cx="2573045" cy="230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2AD54D25-B0DF-406E-8D1D-E74FD0B6B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781" y="2417890"/>
            <a:ext cx="9236438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WOODSEATS MEDICAL CENTRE</a:t>
            </a:r>
            <a:endParaRPr kumimoji="0" lang="en-GB" altLang="en-US" sz="4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5BE5FA-4A4B-438F-ADD6-50F340710EA3}"/>
              </a:ext>
            </a:extLst>
          </p:cNvPr>
          <p:cNvSpPr txBox="1"/>
          <p:nvPr/>
        </p:nvSpPr>
        <p:spPr>
          <a:xfrm>
            <a:off x="1598645" y="3238815"/>
            <a:ext cx="899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Wasted appointments report 2023 </a:t>
            </a:r>
          </a:p>
        </p:txBody>
      </p:sp>
    </p:spTree>
    <p:extLst>
      <p:ext uri="{BB962C8B-B14F-4D97-AF65-F5344CB8AC3E}">
        <p14:creationId xmlns:p14="http://schemas.microsoft.com/office/powerpoint/2010/main" val="3105963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7FD0A82-58AD-444C-A3D3-412A0A505478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65445BA-3DBE-4DBA-895E-250D0C2D84FE}"/>
              </a:ext>
            </a:extLst>
          </p:cNvPr>
          <p:cNvSpPr txBox="1"/>
          <p:nvPr/>
        </p:nvSpPr>
        <p:spPr>
          <a:xfrm>
            <a:off x="2737795" y="391723"/>
            <a:ext cx="7422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Amount of appointment hours wasted between 1st – 30</a:t>
            </a:r>
            <a:r>
              <a:rPr lang="en-GB" baseline="30000" dirty="0"/>
              <a:t>th</a:t>
            </a:r>
            <a:r>
              <a:rPr lang="en-GB" dirty="0"/>
              <a:t> April 2023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B1FD7-919C-4AF2-A970-B5636FC1CF43}"/>
              </a:ext>
            </a:extLst>
          </p:cNvPr>
          <p:cNvSpPr txBox="1"/>
          <p:nvPr/>
        </p:nvSpPr>
        <p:spPr>
          <a:xfrm>
            <a:off x="5535037" y="6096944"/>
            <a:ext cx="162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Hours wasted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0CFE98-ED16-46CC-AA48-991BAEC7AF18}"/>
              </a:ext>
            </a:extLst>
          </p:cNvPr>
          <p:cNvSpPr txBox="1"/>
          <p:nvPr/>
        </p:nvSpPr>
        <p:spPr>
          <a:xfrm>
            <a:off x="905212" y="3244333"/>
            <a:ext cx="121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Clinician </a:t>
            </a:r>
          </a:p>
        </p:txBody>
      </p:sp>
    </p:spTree>
    <p:extLst>
      <p:ext uri="{BB962C8B-B14F-4D97-AF65-F5344CB8AC3E}">
        <p14:creationId xmlns:p14="http://schemas.microsoft.com/office/powerpoint/2010/main" val="850780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7AF87AC-966A-46A3-8426-FD30AC0B58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116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1159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7FD0A82-58AD-444C-A3D3-412A0A505478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65445BA-3DBE-4DBA-895E-250D0C2D84FE}"/>
              </a:ext>
            </a:extLst>
          </p:cNvPr>
          <p:cNvSpPr txBox="1"/>
          <p:nvPr/>
        </p:nvSpPr>
        <p:spPr>
          <a:xfrm>
            <a:off x="2737795" y="391723"/>
            <a:ext cx="7422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Amount of appointment hours wasted between 1st – 31</a:t>
            </a:r>
            <a:r>
              <a:rPr lang="en-GB" baseline="30000" dirty="0"/>
              <a:t>st</a:t>
            </a:r>
            <a:r>
              <a:rPr lang="en-GB" dirty="0"/>
              <a:t> May 2023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B1FD7-919C-4AF2-A970-B5636FC1CF43}"/>
              </a:ext>
            </a:extLst>
          </p:cNvPr>
          <p:cNvSpPr txBox="1"/>
          <p:nvPr/>
        </p:nvSpPr>
        <p:spPr>
          <a:xfrm>
            <a:off x="5535037" y="6096944"/>
            <a:ext cx="162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Hours wasted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0CFE98-ED16-46CC-AA48-991BAEC7AF18}"/>
              </a:ext>
            </a:extLst>
          </p:cNvPr>
          <p:cNvSpPr txBox="1"/>
          <p:nvPr/>
        </p:nvSpPr>
        <p:spPr>
          <a:xfrm>
            <a:off x="905212" y="3244333"/>
            <a:ext cx="121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Clinician </a:t>
            </a:r>
          </a:p>
        </p:txBody>
      </p:sp>
    </p:spTree>
    <p:extLst>
      <p:ext uri="{BB962C8B-B14F-4D97-AF65-F5344CB8AC3E}">
        <p14:creationId xmlns:p14="http://schemas.microsoft.com/office/powerpoint/2010/main" val="3340373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7AF87AC-966A-46A3-8426-FD30AC0B58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498812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6848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7FD0A82-58AD-444C-A3D3-412A0A505478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65445BA-3DBE-4DBA-895E-250D0C2D84FE}"/>
              </a:ext>
            </a:extLst>
          </p:cNvPr>
          <p:cNvSpPr txBox="1"/>
          <p:nvPr/>
        </p:nvSpPr>
        <p:spPr>
          <a:xfrm>
            <a:off x="2737795" y="391723"/>
            <a:ext cx="7422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Amount of appointment hours wasted between 1st – 30</a:t>
            </a:r>
            <a:r>
              <a:rPr lang="en-GB" baseline="30000" dirty="0"/>
              <a:t>th</a:t>
            </a:r>
            <a:r>
              <a:rPr lang="en-GB" dirty="0"/>
              <a:t> June 2023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B1FD7-919C-4AF2-A970-B5636FC1CF43}"/>
              </a:ext>
            </a:extLst>
          </p:cNvPr>
          <p:cNvSpPr txBox="1"/>
          <p:nvPr/>
        </p:nvSpPr>
        <p:spPr>
          <a:xfrm>
            <a:off x="5535037" y="6096944"/>
            <a:ext cx="162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Hours wasted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0CFE98-ED16-46CC-AA48-991BAEC7AF18}"/>
              </a:ext>
            </a:extLst>
          </p:cNvPr>
          <p:cNvSpPr txBox="1"/>
          <p:nvPr/>
        </p:nvSpPr>
        <p:spPr>
          <a:xfrm>
            <a:off x="905212" y="3244333"/>
            <a:ext cx="121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Clinician </a:t>
            </a:r>
          </a:p>
        </p:txBody>
      </p:sp>
    </p:spTree>
    <p:extLst>
      <p:ext uri="{BB962C8B-B14F-4D97-AF65-F5344CB8AC3E}">
        <p14:creationId xmlns:p14="http://schemas.microsoft.com/office/powerpoint/2010/main" val="1121142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7AF87AC-966A-46A3-8426-FD30AC0B58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870912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161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7FD0A82-58AD-444C-A3D3-412A0A505478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65445BA-3DBE-4DBA-895E-250D0C2D84FE}"/>
              </a:ext>
            </a:extLst>
          </p:cNvPr>
          <p:cNvSpPr txBox="1"/>
          <p:nvPr/>
        </p:nvSpPr>
        <p:spPr>
          <a:xfrm>
            <a:off x="2737795" y="391723"/>
            <a:ext cx="7422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Amount of appointment hours wasted between 1st – 31</a:t>
            </a:r>
            <a:r>
              <a:rPr lang="en-GB" baseline="30000" dirty="0"/>
              <a:t>st</a:t>
            </a:r>
            <a:r>
              <a:rPr lang="en-GB" dirty="0"/>
              <a:t> July 2023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B1FD7-919C-4AF2-A970-B5636FC1CF43}"/>
              </a:ext>
            </a:extLst>
          </p:cNvPr>
          <p:cNvSpPr txBox="1"/>
          <p:nvPr/>
        </p:nvSpPr>
        <p:spPr>
          <a:xfrm>
            <a:off x="5535037" y="6096944"/>
            <a:ext cx="162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Hours wasted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0CFE98-ED16-46CC-AA48-991BAEC7AF18}"/>
              </a:ext>
            </a:extLst>
          </p:cNvPr>
          <p:cNvSpPr txBox="1"/>
          <p:nvPr/>
        </p:nvSpPr>
        <p:spPr>
          <a:xfrm>
            <a:off x="905212" y="3244333"/>
            <a:ext cx="121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Clinician </a:t>
            </a:r>
          </a:p>
        </p:txBody>
      </p:sp>
    </p:spTree>
    <p:extLst>
      <p:ext uri="{BB962C8B-B14F-4D97-AF65-F5344CB8AC3E}">
        <p14:creationId xmlns:p14="http://schemas.microsoft.com/office/powerpoint/2010/main" val="1917501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7AF87AC-966A-46A3-8426-FD30AC0B58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594924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3169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7FD0A82-58AD-444C-A3D3-412A0A505478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65445BA-3DBE-4DBA-895E-250D0C2D84FE}"/>
              </a:ext>
            </a:extLst>
          </p:cNvPr>
          <p:cNvSpPr txBox="1"/>
          <p:nvPr/>
        </p:nvSpPr>
        <p:spPr>
          <a:xfrm>
            <a:off x="2737795" y="391723"/>
            <a:ext cx="7422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Amount of appointment hours wasted between 1st – 31</a:t>
            </a:r>
            <a:r>
              <a:rPr lang="en-GB" baseline="30000" dirty="0"/>
              <a:t>st</a:t>
            </a:r>
            <a:r>
              <a:rPr lang="en-GB" dirty="0"/>
              <a:t> August 2023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B1FD7-919C-4AF2-A970-B5636FC1CF43}"/>
              </a:ext>
            </a:extLst>
          </p:cNvPr>
          <p:cNvSpPr txBox="1"/>
          <p:nvPr/>
        </p:nvSpPr>
        <p:spPr>
          <a:xfrm>
            <a:off x="5535037" y="6096944"/>
            <a:ext cx="162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Hours wasted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0CFE98-ED16-46CC-AA48-991BAEC7AF18}"/>
              </a:ext>
            </a:extLst>
          </p:cNvPr>
          <p:cNvSpPr txBox="1"/>
          <p:nvPr/>
        </p:nvSpPr>
        <p:spPr>
          <a:xfrm>
            <a:off x="905212" y="3244333"/>
            <a:ext cx="121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Clinician </a:t>
            </a:r>
          </a:p>
        </p:txBody>
      </p:sp>
    </p:spTree>
    <p:extLst>
      <p:ext uri="{BB962C8B-B14F-4D97-AF65-F5344CB8AC3E}">
        <p14:creationId xmlns:p14="http://schemas.microsoft.com/office/powerpoint/2010/main" val="2075555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7AF87AC-966A-46A3-8426-FD30AC0B58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35512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557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764FA9-26A9-673A-7B41-21D1DE584009}"/>
              </a:ext>
            </a:extLst>
          </p:cNvPr>
          <p:cNvSpPr txBox="1"/>
          <p:nvPr/>
        </p:nvSpPr>
        <p:spPr>
          <a:xfrm>
            <a:off x="180474" y="120316"/>
            <a:ext cx="12011526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Wasted appointments - Did not attend (DNA) </a:t>
            </a:r>
          </a:p>
          <a:p>
            <a:r>
              <a:rPr lang="en-GB" dirty="0"/>
              <a:t> </a:t>
            </a:r>
            <a:r>
              <a:rPr lang="en-GB" b="1" dirty="0"/>
              <a:t>Introduction to ‘Did not Attend’ appointments</a:t>
            </a:r>
            <a:endParaRPr lang="en-GB" dirty="0"/>
          </a:p>
          <a:p>
            <a:r>
              <a:rPr lang="en-GB" b="1" dirty="0"/>
              <a:t> </a:t>
            </a:r>
            <a:r>
              <a:rPr lang="en-GB" dirty="0"/>
              <a:t>‘Did Not Attend’ (DNA) is when the patient does not turn up for an appointment and does not contact the practice in advance to cancel/change appointment. Many valuable appointment slots are missed every month.  The effect of these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An increase in the waiting time for appointments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Frustration for both staff and patients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waste of resources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potential risk to the health of the patient</a:t>
            </a:r>
          </a:p>
          <a:p>
            <a:r>
              <a:rPr lang="en-GB" b="1" dirty="0"/>
              <a:t>Our Objectives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To free up appointments for those who genuinely need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To reduce the waste of clinical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To reduce the pressure on all staff in being able to offer prompt appointments</a:t>
            </a:r>
          </a:p>
          <a:p>
            <a:r>
              <a:rPr lang="en-GB" dirty="0"/>
              <a:t>Woodseats Medical Centre is committed to ensuring that the best possible service is provided to all patients registered with the practice.</a:t>
            </a:r>
          </a:p>
          <a:p>
            <a:r>
              <a:rPr lang="en-GB" dirty="0"/>
              <a:t>Consistent application of the DNA policy by all practice staff (clinical and non-clinical) plays an important role in encouraging patients to assist in ensuring that clinics are managed as efficiently as possible. Practice staff will code DNA's using the agreed read codes.</a:t>
            </a:r>
          </a:p>
          <a:p>
            <a:r>
              <a:rPr lang="en-GB" dirty="0"/>
              <a:t>A monthly search will be performed to identify how many patients have not turned up for GP appointments that month and the information is collated and published.</a:t>
            </a:r>
          </a:p>
          <a:p>
            <a:r>
              <a:rPr lang="en-GB" dirty="0"/>
              <a:t>If a patient fails to attend an appointment on more than two occasions in a 6-month period, they will receive an informal warning letter advising them how to cancel or change their appointment if needed. If the patient fails to attend another pre-booked GP appointment within 6 months of receiving the informal letter, a formal warning letter will be sent reminding them that a further recurrence may result in them being removed from the practice list.</a:t>
            </a:r>
          </a:p>
        </p:txBody>
      </p:sp>
    </p:spTree>
    <p:extLst>
      <p:ext uri="{BB962C8B-B14F-4D97-AF65-F5344CB8AC3E}">
        <p14:creationId xmlns:p14="http://schemas.microsoft.com/office/powerpoint/2010/main" val="3069558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7FD0A82-58AD-444C-A3D3-412A0A505478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65445BA-3DBE-4DBA-895E-250D0C2D84FE}"/>
              </a:ext>
            </a:extLst>
          </p:cNvPr>
          <p:cNvSpPr txBox="1"/>
          <p:nvPr/>
        </p:nvSpPr>
        <p:spPr>
          <a:xfrm>
            <a:off x="2737795" y="391723"/>
            <a:ext cx="7422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Amount of appointment hours wasted between 1st – 30</a:t>
            </a:r>
            <a:r>
              <a:rPr lang="en-GB" baseline="30000" dirty="0"/>
              <a:t>th</a:t>
            </a:r>
            <a:r>
              <a:rPr lang="en-GB" dirty="0"/>
              <a:t> September 2023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B1FD7-919C-4AF2-A970-B5636FC1CF43}"/>
              </a:ext>
            </a:extLst>
          </p:cNvPr>
          <p:cNvSpPr txBox="1"/>
          <p:nvPr/>
        </p:nvSpPr>
        <p:spPr>
          <a:xfrm>
            <a:off x="5535037" y="6096944"/>
            <a:ext cx="162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Hours wasted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0CFE98-ED16-46CC-AA48-991BAEC7AF18}"/>
              </a:ext>
            </a:extLst>
          </p:cNvPr>
          <p:cNvSpPr txBox="1"/>
          <p:nvPr/>
        </p:nvSpPr>
        <p:spPr>
          <a:xfrm>
            <a:off x="905212" y="3244333"/>
            <a:ext cx="121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Clinician </a:t>
            </a:r>
          </a:p>
        </p:txBody>
      </p:sp>
    </p:spTree>
    <p:extLst>
      <p:ext uri="{BB962C8B-B14F-4D97-AF65-F5344CB8AC3E}">
        <p14:creationId xmlns:p14="http://schemas.microsoft.com/office/powerpoint/2010/main" val="3819250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7AF87AC-966A-46A3-8426-FD30AC0B58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757882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7925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7FD0A82-58AD-444C-A3D3-412A0A505478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65445BA-3DBE-4DBA-895E-250D0C2D84FE}"/>
              </a:ext>
            </a:extLst>
          </p:cNvPr>
          <p:cNvSpPr txBox="1"/>
          <p:nvPr/>
        </p:nvSpPr>
        <p:spPr>
          <a:xfrm>
            <a:off x="2737795" y="391723"/>
            <a:ext cx="7422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Amount of appointment hours wasted between 1st – 31st October 2023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B1FD7-919C-4AF2-A970-B5636FC1CF43}"/>
              </a:ext>
            </a:extLst>
          </p:cNvPr>
          <p:cNvSpPr txBox="1"/>
          <p:nvPr/>
        </p:nvSpPr>
        <p:spPr>
          <a:xfrm>
            <a:off x="5535037" y="6096944"/>
            <a:ext cx="162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Hours wasted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0CFE98-ED16-46CC-AA48-991BAEC7AF18}"/>
              </a:ext>
            </a:extLst>
          </p:cNvPr>
          <p:cNvSpPr txBox="1"/>
          <p:nvPr/>
        </p:nvSpPr>
        <p:spPr>
          <a:xfrm>
            <a:off x="905212" y="3244333"/>
            <a:ext cx="121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Clinician </a:t>
            </a:r>
          </a:p>
        </p:txBody>
      </p:sp>
    </p:spTree>
    <p:extLst>
      <p:ext uri="{BB962C8B-B14F-4D97-AF65-F5344CB8AC3E}">
        <p14:creationId xmlns:p14="http://schemas.microsoft.com/office/powerpoint/2010/main" val="4191027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0E44FA8-31DD-F771-5C34-163E7BE1E6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989185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2886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7FD0A82-58AD-444C-A3D3-412A0A5054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45312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65445BA-3DBE-4DBA-895E-250D0C2D84FE}"/>
              </a:ext>
            </a:extLst>
          </p:cNvPr>
          <p:cNvSpPr txBox="1"/>
          <p:nvPr/>
        </p:nvSpPr>
        <p:spPr>
          <a:xfrm>
            <a:off x="2737795" y="391723"/>
            <a:ext cx="7422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Amount of appointment hours wasted between 1st – 30</a:t>
            </a:r>
            <a:r>
              <a:rPr lang="en-GB" baseline="30000" dirty="0"/>
              <a:t>th</a:t>
            </a:r>
            <a:r>
              <a:rPr lang="en-GB" dirty="0"/>
              <a:t> November 2023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B1FD7-919C-4AF2-A970-B5636FC1CF43}"/>
              </a:ext>
            </a:extLst>
          </p:cNvPr>
          <p:cNvSpPr txBox="1"/>
          <p:nvPr/>
        </p:nvSpPr>
        <p:spPr>
          <a:xfrm>
            <a:off x="5535037" y="6096944"/>
            <a:ext cx="162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Hours wasted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0CFE98-ED16-46CC-AA48-991BAEC7AF18}"/>
              </a:ext>
            </a:extLst>
          </p:cNvPr>
          <p:cNvSpPr txBox="1"/>
          <p:nvPr/>
        </p:nvSpPr>
        <p:spPr>
          <a:xfrm>
            <a:off x="905212" y="3244333"/>
            <a:ext cx="121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Clinician </a:t>
            </a:r>
          </a:p>
        </p:txBody>
      </p:sp>
    </p:spTree>
    <p:extLst>
      <p:ext uri="{BB962C8B-B14F-4D97-AF65-F5344CB8AC3E}">
        <p14:creationId xmlns:p14="http://schemas.microsoft.com/office/powerpoint/2010/main" val="3509313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9F9C9-0813-213C-0B33-B331D29DE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13BBC-E96B-C642-C30D-AA373649E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D6467E6-053E-4D76-9F46-0D0767B7B5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877863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44513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7FD0A82-58AD-444C-A3D3-412A0A5054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638651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65445BA-3DBE-4DBA-895E-250D0C2D84FE}"/>
              </a:ext>
            </a:extLst>
          </p:cNvPr>
          <p:cNvSpPr txBox="1"/>
          <p:nvPr/>
        </p:nvSpPr>
        <p:spPr>
          <a:xfrm>
            <a:off x="2737795" y="391723"/>
            <a:ext cx="7422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Amount of appointment hours wasted between 1st – 31</a:t>
            </a:r>
            <a:r>
              <a:rPr lang="en-GB" baseline="30000" dirty="0"/>
              <a:t>st</a:t>
            </a:r>
            <a:r>
              <a:rPr lang="en-GB" dirty="0"/>
              <a:t> December 2023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B1FD7-919C-4AF2-A970-B5636FC1CF43}"/>
              </a:ext>
            </a:extLst>
          </p:cNvPr>
          <p:cNvSpPr txBox="1"/>
          <p:nvPr/>
        </p:nvSpPr>
        <p:spPr>
          <a:xfrm>
            <a:off x="5535037" y="6096944"/>
            <a:ext cx="162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Hours wasted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0CFE98-ED16-46CC-AA48-991BAEC7AF18}"/>
              </a:ext>
            </a:extLst>
          </p:cNvPr>
          <p:cNvSpPr txBox="1"/>
          <p:nvPr/>
        </p:nvSpPr>
        <p:spPr>
          <a:xfrm>
            <a:off x="905212" y="3244333"/>
            <a:ext cx="121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Clinician </a:t>
            </a:r>
          </a:p>
        </p:txBody>
      </p:sp>
    </p:spTree>
    <p:extLst>
      <p:ext uri="{BB962C8B-B14F-4D97-AF65-F5344CB8AC3E}">
        <p14:creationId xmlns:p14="http://schemas.microsoft.com/office/powerpoint/2010/main" val="295367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7AF87AC-966A-46A3-8426-FD30AC0B58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590200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365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7FD0A82-58AD-444C-A3D3-412A0A505478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65445BA-3DBE-4DBA-895E-250D0C2D84FE}"/>
              </a:ext>
            </a:extLst>
          </p:cNvPr>
          <p:cNvSpPr txBox="1"/>
          <p:nvPr/>
        </p:nvSpPr>
        <p:spPr>
          <a:xfrm>
            <a:off x="2737795" y="391723"/>
            <a:ext cx="7422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Amount of appointment hours wasted between 1st - 31st January 2023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B1FD7-919C-4AF2-A970-B5636FC1CF43}"/>
              </a:ext>
            </a:extLst>
          </p:cNvPr>
          <p:cNvSpPr txBox="1"/>
          <p:nvPr/>
        </p:nvSpPr>
        <p:spPr>
          <a:xfrm>
            <a:off x="5535037" y="6096944"/>
            <a:ext cx="162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Hours wasted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0CFE98-ED16-46CC-AA48-991BAEC7AF18}"/>
              </a:ext>
            </a:extLst>
          </p:cNvPr>
          <p:cNvSpPr txBox="1"/>
          <p:nvPr/>
        </p:nvSpPr>
        <p:spPr>
          <a:xfrm>
            <a:off x="905212" y="3244333"/>
            <a:ext cx="121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Clinician </a:t>
            </a:r>
          </a:p>
        </p:txBody>
      </p:sp>
    </p:spTree>
    <p:extLst>
      <p:ext uri="{BB962C8B-B14F-4D97-AF65-F5344CB8AC3E}">
        <p14:creationId xmlns:p14="http://schemas.microsoft.com/office/powerpoint/2010/main" val="141538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7AF87AC-966A-46A3-8426-FD30AC0B58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815966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6418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7FD0A82-58AD-444C-A3D3-412A0A505478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65445BA-3DBE-4DBA-895E-250D0C2D84FE}"/>
              </a:ext>
            </a:extLst>
          </p:cNvPr>
          <p:cNvSpPr txBox="1"/>
          <p:nvPr/>
        </p:nvSpPr>
        <p:spPr>
          <a:xfrm>
            <a:off x="2737795" y="391723"/>
            <a:ext cx="7422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Amount of appointment hours wasted between 1st – 28</a:t>
            </a:r>
            <a:r>
              <a:rPr lang="en-GB" baseline="30000" dirty="0"/>
              <a:t>th</a:t>
            </a:r>
            <a:r>
              <a:rPr lang="en-GB" dirty="0"/>
              <a:t> February 2023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B1FD7-919C-4AF2-A970-B5636FC1CF43}"/>
              </a:ext>
            </a:extLst>
          </p:cNvPr>
          <p:cNvSpPr txBox="1"/>
          <p:nvPr/>
        </p:nvSpPr>
        <p:spPr>
          <a:xfrm>
            <a:off x="5535037" y="6096944"/>
            <a:ext cx="162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Hours wasted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0CFE98-ED16-46CC-AA48-991BAEC7AF18}"/>
              </a:ext>
            </a:extLst>
          </p:cNvPr>
          <p:cNvSpPr txBox="1"/>
          <p:nvPr/>
        </p:nvSpPr>
        <p:spPr>
          <a:xfrm>
            <a:off x="905212" y="3244333"/>
            <a:ext cx="121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Clinician </a:t>
            </a:r>
          </a:p>
        </p:txBody>
      </p:sp>
    </p:spTree>
    <p:extLst>
      <p:ext uri="{BB962C8B-B14F-4D97-AF65-F5344CB8AC3E}">
        <p14:creationId xmlns:p14="http://schemas.microsoft.com/office/powerpoint/2010/main" val="16856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7AF87AC-966A-46A3-8426-FD30AC0B58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480022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2364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7FD0A82-58AD-444C-A3D3-412A0A505478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65445BA-3DBE-4DBA-895E-250D0C2D84FE}"/>
              </a:ext>
            </a:extLst>
          </p:cNvPr>
          <p:cNvSpPr txBox="1"/>
          <p:nvPr/>
        </p:nvSpPr>
        <p:spPr>
          <a:xfrm>
            <a:off x="2737795" y="391723"/>
            <a:ext cx="7422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Amount of appointment hours wasted between 1st – 31st March 2023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B1FD7-919C-4AF2-A970-B5636FC1CF43}"/>
              </a:ext>
            </a:extLst>
          </p:cNvPr>
          <p:cNvSpPr txBox="1"/>
          <p:nvPr/>
        </p:nvSpPr>
        <p:spPr>
          <a:xfrm>
            <a:off x="5535037" y="6096944"/>
            <a:ext cx="162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Hours wasted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0CFE98-ED16-46CC-AA48-991BAEC7AF18}"/>
              </a:ext>
            </a:extLst>
          </p:cNvPr>
          <p:cNvSpPr txBox="1"/>
          <p:nvPr/>
        </p:nvSpPr>
        <p:spPr>
          <a:xfrm>
            <a:off x="905212" y="3244333"/>
            <a:ext cx="121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Clinician </a:t>
            </a:r>
          </a:p>
        </p:txBody>
      </p:sp>
    </p:spTree>
    <p:extLst>
      <p:ext uri="{BB962C8B-B14F-4D97-AF65-F5344CB8AC3E}">
        <p14:creationId xmlns:p14="http://schemas.microsoft.com/office/powerpoint/2010/main" val="2960776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7AF87AC-966A-46A3-8426-FD30AC0B58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682953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283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568</Words>
  <Application>Microsoft Office PowerPoint</Application>
  <PresentationFormat>Widescreen</PresentationFormat>
  <Paragraphs>65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FOSTER, Hannah (WOODSEATS MEDICAL CENTRE)</dc:creator>
  <cp:lastModifiedBy>FOSTER, Hannah (WOODSEATS MEDICAL CENTRE)</cp:lastModifiedBy>
  <cp:revision>11</cp:revision>
  <dcterms:created xsi:type="dcterms:W3CDTF">2023-11-08T14:54:31Z</dcterms:created>
  <dcterms:modified xsi:type="dcterms:W3CDTF">2024-01-02T16:37:45Z</dcterms:modified>
</cp:coreProperties>
</file>